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
  </p:handoutMasterIdLst>
  <p:sldIdLst>
    <p:sldId id="262" r:id="rId2"/>
    <p:sldId id="257" r:id="rId3"/>
    <p:sldId id="259" r:id="rId4"/>
    <p:sldId id="26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0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92" autoAdjust="0"/>
    <p:restoredTop sz="94542" autoAdjust="0"/>
  </p:normalViewPr>
  <p:slideViewPr>
    <p:cSldViewPr snapToGrid="0">
      <p:cViewPr varScale="1">
        <p:scale>
          <a:sx n="64" d="100"/>
          <a:sy n="64" d="100"/>
        </p:scale>
        <p:origin x="-660" y="1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28" d="100"/>
        <a:sy n="12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F81CBF-04A5-1B48-A42D-9291FE4EA3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AEDAEF-3F34-A641-8043-99562A96D5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3A539-BFC7-CD4E-95A1-9D05DAFD2771}" type="datetimeFigureOut">
              <a:rPr lang="en-US" smtClean="0"/>
              <a:t>10/27/2021</a:t>
            </a:fld>
            <a:endParaRPr lang="en-US"/>
          </a:p>
        </p:txBody>
      </p:sp>
      <p:sp>
        <p:nvSpPr>
          <p:cNvPr id="4" name="Footer Placeholder 3">
            <a:extLst>
              <a:ext uri="{FF2B5EF4-FFF2-40B4-BE49-F238E27FC236}">
                <a16:creationId xmlns:a16="http://schemas.microsoft.com/office/drawing/2014/main" id="{F995398C-6330-3B4E-A8D4-EC8C6153E7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2C0396-A5FF-9740-B96D-D268EFB604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788E96-56FD-F84A-9833-33BCB7202781}" type="slidenum">
              <a:rPr lang="en-US" smtClean="0"/>
              <a:t>‹#›</a:t>
            </a:fld>
            <a:endParaRPr lang="en-US"/>
          </a:p>
        </p:txBody>
      </p:sp>
    </p:spTree>
    <p:extLst>
      <p:ext uri="{BB962C8B-B14F-4D97-AF65-F5344CB8AC3E}">
        <p14:creationId xmlns:p14="http://schemas.microsoft.com/office/powerpoint/2010/main" val="11294057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562F350-C597-443B-BBB9-188EA631AFB0}"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238070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62F350-C597-443B-BBB9-188EA631AFB0}"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403792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62F350-C597-443B-BBB9-188EA631AFB0}"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4257836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62F350-C597-443B-BBB9-188EA631AFB0}"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42769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2F350-C597-443B-BBB9-188EA631AFB0}" type="datetimeFigureOut">
              <a:rPr lang="en-GB" smtClean="0"/>
              <a:t>27/10/2021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13117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62F350-C597-443B-BBB9-188EA631AFB0}" type="datetimeFigureOut">
              <a:rPr lang="en-GB" smtClean="0"/>
              <a:t>27/10/2021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1429356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562F350-C597-443B-BBB9-188EA631AFB0}" type="datetimeFigureOut">
              <a:rPr lang="en-GB" smtClean="0"/>
              <a:t>27/10/2021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23380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562F350-C597-443B-BBB9-188EA631AFB0}" type="datetimeFigureOut">
              <a:rPr lang="en-GB" smtClean="0"/>
              <a:t>27/10/2021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108141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2F350-C597-443B-BBB9-188EA631AFB0}" type="datetimeFigureOut">
              <a:rPr lang="en-GB" smtClean="0"/>
              <a:t>27/10/2021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15230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62F350-C597-443B-BBB9-188EA631AFB0}" type="datetimeFigureOut">
              <a:rPr lang="en-GB" smtClean="0"/>
              <a:t>27/10/2021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202957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62F350-C597-443B-BBB9-188EA631AFB0}" type="datetimeFigureOut">
              <a:rPr lang="en-GB" smtClean="0"/>
              <a:t>27/10/2021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3C5434-EBC5-4035-A6CF-46860B930875}" type="slidenum">
              <a:rPr lang="en-GB" smtClean="0"/>
              <a:t>‹#›</a:t>
            </a:fld>
            <a:endParaRPr lang="en-GB"/>
          </a:p>
        </p:txBody>
      </p:sp>
    </p:spTree>
    <p:extLst>
      <p:ext uri="{BB962C8B-B14F-4D97-AF65-F5344CB8AC3E}">
        <p14:creationId xmlns:p14="http://schemas.microsoft.com/office/powerpoint/2010/main" val="78873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62F350-C597-443B-BBB9-188EA631AFB0}" type="datetimeFigureOut">
              <a:rPr lang="en-GB" smtClean="0"/>
              <a:t>27/10/2021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C5434-EBC5-4035-A6CF-46860B930875}" type="slidenum">
              <a:rPr lang="en-GB" smtClean="0"/>
              <a:t>‹#›</a:t>
            </a:fld>
            <a:endParaRPr lang="en-GB"/>
          </a:p>
        </p:txBody>
      </p:sp>
    </p:spTree>
    <p:extLst>
      <p:ext uri="{BB962C8B-B14F-4D97-AF65-F5344CB8AC3E}">
        <p14:creationId xmlns:p14="http://schemas.microsoft.com/office/powerpoint/2010/main" val="3809743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3749" y="4504545"/>
            <a:ext cx="8928766" cy="839940"/>
          </a:xfrm>
        </p:spPr>
        <p:txBody>
          <a:bodyPr>
            <a:noAutofit/>
          </a:bodyPr>
          <a:lstStyle/>
          <a:p>
            <a:r>
              <a:rPr lang="en-GB" sz="5400" spc="-150" dirty="0">
                <a:solidFill>
                  <a:srgbClr val="7870A5"/>
                </a:solidFill>
                <a:latin typeface="Calibri Light" panose="020F0302020204030204" pitchFamily="34" charset="0"/>
                <a:cs typeface="Calibri Light" panose="020F0302020204030204" pitchFamily="34" charset="0"/>
              </a:rPr>
              <a:t>See the physiotherapist here!</a:t>
            </a:r>
          </a:p>
        </p:txBody>
      </p:sp>
      <p:pic>
        <p:nvPicPr>
          <p:cNvPr id="8" name="Picture 7" descr="Bone, joint or muscle pain?">
            <a:extLst>
              <a:ext uri="{FF2B5EF4-FFF2-40B4-BE49-F238E27FC236}">
                <a16:creationId xmlns:a16="http://schemas.microsoft.com/office/drawing/2014/main" id="{B7F130E3-5A3D-1B48-B3F8-61EBBD6DF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914" y="1266095"/>
            <a:ext cx="12005763" cy="3266586"/>
          </a:xfrm>
          <a:prstGeom prst="rect">
            <a:avLst/>
          </a:prstGeom>
        </p:spPr>
      </p:pic>
    </p:spTree>
    <p:extLst>
      <p:ext uri="{BB962C8B-B14F-4D97-AF65-F5344CB8AC3E}">
        <p14:creationId xmlns:p14="http://schemas.microsoft.com/office/powerpoint/2010/main" val="3812958372"/>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0ADEFD7-6F2F-894D-A949-CF31CEF4ECC2}"/>
              </a:ext>
            </a:extLst>
          </p:cNvPr>
          <p:cNvSpPr>
            <a:spLocks noGrp="1"/>
          </p:cNvSpPr>
          <p:nvPr>
            <p:ph type="title" idx="4294967295"/>
          </p:nvPr>
        </p:nvSpPr>
        <p:spPr>
          <a:xfrm>
            <a:off x="347663" y="3522663"/>
            <a:ext cx="11479212" cy="281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ctr"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srgbClr val="7870A5"/>
                </a:solidFill>
                <a:effectLst/>
                <a:uLnTx/>
                <a:uFillTx/>
                <a:latin typeface="+mn-lt"/>
                <a:ea typeface="+mn-ea"/>
                <a:cs typeface="+mn-cs"/>
              </a:rPr>
              <a:t>Assess you</a:t>
            </a:r>
            <a:r>
              <a:rPr kumimoji="0" lang="en-GB" sz="3200" b="0" i="0" u="none" strike="noStrike" kern="1200" cap="none" spc="-50" normalizeH="0" baseline="0" noProof="0" dirty="0">
                <a:ln>
                  <a:noFill/>
                </a:ln>
                <a:solidFill>
                  <a:srgbClr val="7870A5"/>
                </a:solidFill>
                <a:effectLst/>
                <a:uLnTx/>
                <a:uFillTx/>
                <a:latin typeface="+mn-lt"/>
                <a:ea typeface="+mn-ea"/>
                <a:cs typeface="+mn-cs"/>
              </a:rPr>
              <a:t> and diagnose what’s happening</a:t>
            </a:r>
          </a:p>
          <a:p>
            <a:pPr marL="228600" marR="0" lvl="0" indent="-228600" algn="ctr"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srgbClr val="7870A5"/>
                </a:solidFill>
                <a:effectLst/>
                <a:uLnTx/>
                <a:uFillTx/>
                <a:latin typeface="+mn-lt"/>
                <a:ea typeface="+mn-ea"/>
                <a:cs typeface="+mn-cs"/>
              </a:rPr>
              <a:t>Give expert advice</a:t>
            </a:r>
            <a:r>
              <a:rPr kumimoji="0" lang="en-GB" sz="3200" b="0" i="0" u="none" strike="noStrike" kern="1200" cap="none" spc="-50" normalizeH="0" baseline="0" noProof="0" dirty="0">
                <a:ln>
                  <a:noFill/>
                </a:ln>
                <a:solidFill>
                  <a:srgbClr val="7870A5"/>
                </a:solidFill>
                <a:effectLst/>
                <a:uLnTx/>
                <a:uFillTx/>
                <a:latin typeface="+mn-lt"/>
                <a:ea typeface="+mn-ea"/>
                <a:cs typeface="+mn-cs"/>
              </a:rPr>
              <a:t> on how best to manage your condition </a:t>
            </a:r>
          </a:p>
          <a:p>
            <a:pPr marL="228600" marR="0" lvl="0" indent="-228600" algn="ctr" defTabSz="914400" rtl="0" eaLnBrk="1" fontAlgn="auto" latinLnBrk="0" hangingPunct="1">
              <a:lnSpc>
                <a:spcPts val="28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srgbClr val="7870A5"/>
                </a:solidFill>
                <a:effectLst/>
                <a:uLnTx/>
                <a:uFillTx/>
                <a:latin typeface="+mn-lt"/>
                <a:ea typeface="+mn-ea"/>
                <a:cs typeface="+mn-cs"/>
              </a:rPr>
              <a:t>Recommend</a:t>
            </a:r>
            <a:r>
              <a:rPr kumimoji="0" lang="en-GB" sz="3200" b="0" i="0" u="none" strike="noStrike" kern="1200" cap="none" spc="-50" normalizeH="0" baseline="0" noProof="0" dirty="0">
                <a:ln>
                  <a:noFill/>
                </a:ln>
                <a:solidFill>
                  <a:srgbClr val="7870A5"/>
                </a:solidFill>
                <a:effectLst/>
                <a:uLnTx/>
                <a:uFillTx/>
                <a:latin typeface="+mn-lt"/>
                <a:ea typeface="+mn-ea"/>
                <a:cs typeface="+mn-cs"/>
              </a:rPr>
              <a:t> exercises and other approaches to deal with the issue</a:t>
            </a:r>
          </a:p>
          <a:p>
            <a:pPr marL="228600" marR="0" lvl="0" indent="-228600" algn="ctr" defTabSz="914400" rtl="0" eaLnBrk="1" fontAlgn="auto" latinLnBrk="0" hangingPunct="1">
              <a:lnSpc>
                <a:spcPts val="2600"/>
              </a:lnSpc>
              <a:spcBef>
                <a:spcPts val="1000"/>
              </a:spcBef>
              <a:spcAft>
                <a:spcPts val="0"/>
              </a:spcAft>
              <a:buClrTx/>
              <a:buSzTx/>
              <a:buFont typeface="Arial" panose="020B0604020202020204" pitchFamily="34" charset="0"/>
              <a:buChar char="•"/>
              <a:tabLst/>
              <a:defRPr/>
            </a:pPr>
            <a:r>
              <a:rPr kumimoji="0" lang="en-GB" sz="3200" b="1" i="1" u="none" strike="noStrike" kern="1200" cap="none" spc="-50" normalizeH="0" baseline="0" noProof="0" dirty="0">
                <a:ln>
                  <a:noFill/>
                </a:ln>
                <a:solidFill>
                  <a:srgbClr val="7870A5"/>
                </a:solidFill>
                <a:effectLst/>
                <a:uLnTx/>
                <a:uFillTx/>
                <a:latin typeface="+mn-lt"/>
                <a:ea typeface="+mn-ea"/>
                <a:cs typeface="+mn-cs"/>
              </a:rPr>
              <a:t>Refer you on</a:t>
            </a:r>
            <a:r>
              <a:rPr kumimoji="0" lang="en-GB" sz="3200" b="0" i="0" u="none" strike="noStrike" kern="1200" cap="none" spc="-50" normalizeH="0" baseline="0" noProof="0" dirty="0">
                <a:ln>
                  <a:noFill/>
                </a:ln>
                <a:solidFill>
                  <a:srgbClr val="7870A5"/>
                </a:solidFill>
                <a:effectLst/>
                <a:uLnTx/>
                <a:uFillTx/>
                <a:latin typeface="+mn-lt"/>
                <a:ea typeface="+mn-ea"/>
                <a:cs typeface="+mn-cs"/>
              </a:rPr>
              <a:t> to specialist services if necessary.</a:t>
            </a:r>
          </a:p>
        </p:txBody>
      </p:sp>
      <p:pic>
        <p:nvPicPr>
          <p:cNvPr id="10" name="Picture 9" descr="The first contact physiotherapist will...">
            <a:extLst>
              <a:ext uri="{FF2B5EF4-FFF2-40B4-BE49-F238E27FC236}">
                <a16:creationId xmlns:a16="http://schemas.microsoft.com/office/drawing/2014/main" id="{7742B892-8AF6-0546-9EAD-233EBCDA07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924" y="1062176"/>
            <a:ext cx="10317147" cy="2504369"/>
          </a:xfrm>
          <a:prstGeom prst="rect">
            <a:avLst/>
          </a:prstGeom>
        </p:spPr>
      </p:pic>
    </p:spTree>
    <p:extLst>
      <p:ext uri="{BB962C8B-B14F-4D97-AF65-F5344CB8AC3E}">
        <p14:creationId xmlns:p14="http://schemas.microsoft.com/office/powerpoint/2010/main" val="161531970"/>
      </p:ext>
    </p:extLst>
  </p:cSld>
  <p:clrMapOvr>
    <a:masterClrMapping/>
  </p:clrMapOvr>
  <mc:AlternateContent xmlns:mc="http://schemas.openxmlformats.org/markup-compatibility/2006" xmlns:p14="http://schemas.microsoft.com/office/powerpoint/2010/main">
    <mc:Choice Requires="p14">
      <p:transition spd="slow" p14:dur="2000" advClick="0" advTm="11000">
        <p:fade/>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2000"/>
                                        <p:tgtEl>
                                          <p:spTgt spid="9">
                                            <p:txEl>
                                              <p:pRg st="0" end="0"/>
                                            </p:txEl>
                                          </p:spTgt>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2000"/>
                                        <p:tgtEl>
                                          <p:spTgt spid="9">
                                            <p:txEl>
                                              <p:pRg st="1" end="1"/>
                                            </p:txEl>
                                          </p:spTgt>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left)">
                                      <p:cBhvr>
                                        <p:cTn id="13" dur="2000"/>
                                        <p:tgtEl>
                                          <p:spTgt spid="9">
                                            <p:txEl>
                                              <p:pRg st="2" end="2"/>
                                            </p:txEl>
                                          </p:spTgt>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left)">
                                      <p:cBhvr>
                                        <p:cTn id="16"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4"/>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national evaluation on this service showed">
            <a:extLst>
              <a:ext uri="{FF2B5EF4-FFF2-40B4-BE49-F238E27FC236}">
                <a16:creationId xmlns:a16="http://schemas.microsoft.com/office/drawing/2014/main" id="{08BB26C7-FDA8-7148-9B49-9F78295C2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601" y="1208434"/>
            <a:ext cx="10809249" cy="2164916"/>
          </a:xfrm>
          <a:prstGeom prst="rect">
            <a:avLst/>
          </a:prstGeom>
        </p:spPr>
      </p:pic>
      <p:sp>
        <p:nvSpPr>
          <p:cNvPr id="5" name="Content Placeholder 2">
            <a:extLst>
              <a:ext uri="{FF2B5EF4-FFF2-40B4-BE49-F238E27FC236}">
                <a16:creationId xmlns:a16="http://schemas.microsoft.com/office/drawing/2014/main" id="{1093F9A6-C1CC-174E-AE47-A44A3CAB3A81}"/>
              </a:ext>
            </a:extLst>
          </p:cNvPr>
          <p:cNvSpPr txBox="1">
            <a:spLocks noGrp="1"/>
          </p:cNvSpPr>
          <p:nvPr>
            <p:ph type="title" idx="4294967295"/>
          </p:nvPr>
        </p:nvSpPr>
        <p:spPr>
          <a:xfrm>
            <a:off x="949997" y="3501819"/>
            <a:ext cx="11053988" cy="20823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ts val="2800"/>
              </a:lnSpc>
              <a:spcBef>
                <a:spcPts val="1000"/>
              </a:spcBef>
              <a:spcAft>
                <a:spcPts val="0"/>
              </a:spcAft>
              <a:buClrTx/>
              <a:buSzTx/>
              <a:buFont typeface="Arial" panose="020B0604020202020204" pitchFamily="34" charset="0"/>
              <a:buChar char="•"/>
              <a:tabLst/>
              <a:defRPr/>
            </a:pPr>
            <a:r>
              <a:rPr kumimoji="0" lang="en-GB" sz="3200" b="1" i="1" u="none" strike="noStrike" kern="1200" cap="none" spc="0" normalizeH="0" baseline="0" noProof="0" dirty="0">
                <a:ln>
                  <a:noFill/>
                </a:ln>
                <a:solidFill>
                  <a:srgbClr val="7870A5"/>
                </a:solidFill>
                <a:effectLst/>
                <a:uLnTx/>
                <a:uFillTx/>
                <a:latin typeface="+mn-lt"/>
                <a:ea typeface="+mn-ea"/>
                <a:cs typeface="+mn-cs"/>
              </a:rPr>
              <a:t>Faster access</a:t>
            </a:r>
            <a:r>
              <a:rPr kumimoji="0" lang="en-GB" sz="3200" b="0" i="0" u="none" strike="noStrike" kern="1200" cap="none" spc="0" normalizeH="0" baseline="0" noProof="0" dirty="0">
                <a:ln>
                  <a:noFill/>
                </a:ln>
                <a:solidFill>
                  <a:srgbClr val="7870A5"/>
                </a:solidFill>
                <a:effectLst/>
                <a:uLnTx/>
                <a:uFillTx/>
                <a:latin typeface="+mn-lt"/>
                <a:ea typeface="+mn-ea"/>
                <a:cs typeface="+mn-cs"/>
              </a:rPr>
              <a:t> to specialist expertise</a:t>
            </a:r>
          </a:p>
          <a:p>
            <a:pPr marL="228600" marR="0" lvl="0" indent="-228600" algn="ctr" defTabSz="914400" rtl="0" eaLnBrk="1" fontAlgn="auto" latinLnBrk="0" hangingPunct="1">
              <a:lnSpc>
                <a:spcPts val="2800"/>
              </a:lnSpc>
              <a:spcBef>
                <a:spcPts val="1000"/>
              </a:spcBef>
              <a:spcAft>
                <a:spcPts val="0"/>
              </a:spcAft>
              <a:buClrTx/>
              <a:buSzTx/>
              <a:buFont typeface="Arial" panose="020B0604020202020204" pitchFamily="34" charset="0"/>
              <a:buChar char="•"/>
              <a:tabLst/>
              <a:defRPr/>
            </a:pPr>
            <a:r>
              <a:rPr kumimoji="0" lang="en-GB" sz="3200" b="1" i="1" u="none" strike="noStrike" kern="1200" cap="none" spc="0" normalizeH="0" baseline="0" noProof="0" dirty="0">
                <a:ln>
                  <a:noFill/>
                </a:ln>
                <a:solidFill>
                  <a:srgbClr val="7870A5"/>
                </a:solidFill>
                <a:effectLst/>
                <a:uLnTx/>
                <a:uFillTx/>
                <a:latin typeface="+mn-lt"/>
                <a:ea typeface="+mn-ea"/>
                <a:cs typeface="+mn-cs"/>
              </a:rPr>
              <a:t>Fewer onward</a:t>
            </a:r>
            <a:r>
              <a:rPr kumimoji="0" lang="en-GB" sz="3200" b="0" i="0" u="none" strike="noStrike" kern="1200" cap="none" spc="0" normalizeH="0" baseline="0" noProof="0" dirty="0">
                <a:ln>
                  <a:noFill/>
                </a:ln>
                <a:solidFill>
                  <a:srgbClr val="7870A5"/>
                </a:solidFill>
                <a:effectLst/>
                <a:uLnTx/>
                <a:uFillTx/>
                <a:latin typeface="+mn-lt"/>
                <a:ea typeface="+mn-ea"/>
                <a:cs typeface="+mn-cs"/>
              </a:rPr>
              <a:t> referrals to see a hospital consultant</a:t>
            </a:r>
          </a:p>
          <a:p>
            <a:pPr marL="228600" marR="0" lvl="0" indent="-228600" algn="ctr" defTabSz="914400" rtl="0" eaLnBrk="1" fontAlgn="auto" latinLnBrk="0" hangingPunct="1">
              <a:lnSpc>
                <a:spcPts val="2800"/>
              </a:lnSpc>
              <a:spcBef>
                <a:spcPts val="1000"/>
              </a:spcBef>
              <a:spcAft>
                <a:spcPts val="0"/>
              </a:spcAft>
              <a:buClrTx/>
              <a:buSzTx/>
              <a:buFont typeface="Arial" panose="020B0604020202020204" pitchFamily="34" charset="0"/>
              <a:buChar char="•"/>
              <a:tabLst/>
              <a:defRPr/>
            </a:pPr>
            <a:r>
              <a:rPr kumimoji="0" lang="en-GB" sz="3200" b="1" i="1" u="none" strike="noStrike" kern="1200" cap="none" spc="0" normalizeH="0" baseline="0" noProof="0" dirty="0">
                <a:ln>
                  <a:noFill/>
                </a:ln>
                <a:solidFill>
                  <a:srgbClr val="7870A5"/>
                </a:solidFill>
                <a:effectLst/>
                <a:uLnTx/>
                <a:uFillTx/>
                <a:latin typeface="+mn-lt"/>
                <a:ea typeface="+mn-ea"/>
                <a:cs typeface="+mn-cs"/>
              </a:rPr>
              <a:t>On average,</a:t>
            </a:r>
            <a:r>
              <a:rPr kumimoji="0" lang="en-GB" sz="3200" b="0" i="0" u="none" strike="noStrike" kern="1200" cap="none" spc="0" normalizeH="0" baseline="0" noProof="0" dirty="0">
                <a:ln>
                  <a:noFill/>
                </a:ln>
                <a:solidFill>
                  <a:srgbClr val="7870A5"/>
                </a:solidFill>
                <a:effectLst/>
                <a:uLnTx/>
                <a:uFillTx/>
                <a:latin typeface="+mn-lt"/>
                <a:ea typeface="+mn-ea"/>
                <a:cs typeface="+mn-cs"/>
              </a:rPr>
              <a:t> </a:t>
            </a:r>
            <a:r>
              <a:rPr kumimoji="0" lang="en-GB" sz="3200" b="1" i="1" u="none" strike="noStrike" kern="1200" cap="none" spc="0" normalizeH="0" baseline="0" noProof="0" dirty="0">
                <a:ln>
                  <a:noFill/>
                </a:ln>
                <a:solidFill>
                  <a:srgbClr val="7870A5"/>
                </a:solidFill>
                <a:effectLst/>
                <a:uLnTx/>
                <a:uFillTx/>
                <a:latin typeface="+mn-lt"/>
                <a:ea typeface="+mn-ea"/>
                <a:cs typeface="+mn-cs"/>
              </a:rPr>
              <a:t>95 % </a:t>
            </a:r>
            <a:r>
              <a:rPr kumimoji="0" lang="en-GB" sz="3200" b="0" i="0" u="none" strike="noStrike" kern="1200" cap="none" spc="0" normalizeH="0" baseline="0" noProof="0" dirty="0">
                <a:ln>
                  <a:noFill/>
                </a:ln>
                <a:solidFill>
                  <a:srgbClr val="7870A5"/>
                </a:solidFill>
                <a:effectLst/>
                <a:uLnTx/>
                <a:uFillTx/>
                <a:latin typeface="+mn-lt"/>
                <a:ea typeface="+mn-ea"/>
                <a:cs typeface="+mn-cs"/>
              </a:rPr>
              <a:t>of patients do not require a GP follow-up.</a:t>
            </a:r>
          </a:p>
        </p:txBody>
      </p:sp>
    </p:spTree>
    <p:extLst>
      <p:ext uri="{BB962C8B-B14F-4D97-AF65-F5344CB8AC3E}">
        <p14:creationId xmlns:p14="http://schemas.microsoft.com/office/powerpoint/2010/main" val="510903991"/>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2000"/>
                                        <p:tgtEl>
                                          <p:spTgt spid="5">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1F04-C67D-43D5-B3A0-FCC5DD91D859}"/>
              </a:ext>
            </a:extLst>
          </p:cNvPr>
          <p:cNvSpPr>
            <a:spLocks noGrp="1"/>
          </p:cNvSpPr>
          <p:nvPr>
            <p:ph type="title"/>
          </p:nvPr>
        </p:nvSpPr>
        <p:spPr>
          <a:xfrm>
            <a:off x="838200" y="-1560117"/>
            <a:ext cx="10515600" cy="1325563"/>
          </a:xfrm>
        </p:spPr>
        <p:txBody>
          <a:bodyPr/>
          <a:lstStyle/>
          <a:p>
            <a:r>
              <a:rPr lang="en-GB" dirty="0"/>
              <a:t>The first contact physiotherapist works for you</a:t>
            </a:r>
          </a:p>
        </p:txBody>
      </p:sp>
      <p:pic>
        <p:nvPicPr>
          <p:cNvPr id="10" name="Picture 9" descr="The first contact physiotherapist works for you">
            <a:extLst>
              <a:ext uri="{FF2B5EF4-FFF2-40B4-BE49-F238E27FC236}">
                <a16:creationId xmlns:a16="http://schemas.microsoft.com/office/drawing/2014/main" id="{5FB2DED4-8080-7649-B173-BC19FC374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677" y="1271439"/>
            <a:ext cx="15578931" cy="3575782"/>
          </a:xfrm>
          <a:prstGeom prst="rect">
            <a:avLst/>
          </a:prstGeom>
        </p:spPr>
      </p:pic>
      <p:pic>
        <p:nvPicPr>
          <p:cNvPr id="6" name="Picture 5" descr="Ask reception for more info">
            <a:extLst>
              <a:ext uri="{FF2B5EF4-FFF2-40B4-BE49-F238E27FC236}">
                <a16:creationId xmlns:a16="http://schemas.microsoft.com/office/drawing/2014/main" id="{8B42191D-578E-134B-9371-94DF55BF79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56656">
            <a:off x="9392772" y="4418830"/>
            <a:ext cx="2973900" cy="2270018"/>
          </a:xfrm>
          <a:prstGeom prst="rect">
            <a:avLst/>
          </a:prstGeom>
          <a:effectLst>
            <a:outerShdw blurRad="114300" dist="38100" dir="2700000" sx="102000" sy="102000" algn="tl" rotWithShape="0">
              <a:prstClr val="black">
                <a:alpha val="12000"/>
              </a:prstClr>
            </a:outerShdw>
          </a:effectLst>
        </p:spPr>
      </p:pic>
    </p:spTree>
    <p:extLst>
      <p:ext uri="{BB962C8B-B14F-4D97-AF65-F5344CB8AC3E}">
        <p14:creationId xmlns:p14="http://schemas.microsoft.com/office/powerpoint/2010/main" val="4075473577"/>
      </p:ext>
    </p:extLst>
  </p:cSld>
  <p:clrMapOvr>
    <a:masterClrMapping/>
  </p:clrMapOvr>
  <mc:AlternateContent xmlns:mc="http://schemas.openxmlformats.org/markup-compatibility/2006" xmlns:p14="http://schemas.microsoft.com/office/powerpoint/2010/main">
    <mc:Choice Requires="p14">
      <p:transition spd="slow" p14:dur="2000" advClick="0" advTm="10000">
        <p:fad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74</Words>
  <Application>Microsoft Office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See the physiotherapist here!</vt:lpstr>
      <vt:lpstr>Assess you and diagnose what’s happening Give expert advice on how best to manage your condition  Recommend exercises and other approaches to deal with the issue Refer you on to specialist services if necessary.</vt:lpstr>
      <vt:lpstr>Faster access to specialist expertise Fewer onward referrals to see a hospital consultant On average, 95 % of patients do not require a GP follow-up.</vt:lpstr>
      <vt:lpstr>The first contact physiotherapist works for you</vt:lpstr>
    </vt:vector>
  </TitlesOfParts>
  <Company>The Chartered Society of Physiotherapy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 bone, muscle or joint pain? You can now see a specialist physio here instead of the GP  97 per cent of patients using this service nationally would recommend it to their friends of family</dc:title>
  <dc:creator>Jon Ryan</dc:creator>
  <cp:lastModifiedBy>Katy Morson</cp:lastModifiedBy>
  <cp:revision>28</cp:revision>
  <cp:lastPrinted>2020-02-04T15:21:58Z</cp:lastPrinted>
  <dcterms:created xsi:type="dcterms:W3CDTF">2019-12-12T16:37:38Z</dcterms:created>
  <dcterms:modified xsi:type="dcterms:W3CDTF">2021-10-27T15:29:56Z</dcterms:modified>
</cp:coreProperties>
</file>